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04" r:id="rId2"/>
    <p:sldId id="301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256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 autoAdjust="0"/>
    <p:restoredTop sz="85117" autoAdjust="0"/>
  </p:normalViewPr>
  <p:slideViewPr>
    <p:cSldViewPr snapToGrid="0" snapToObjects="1">
      <p:cViewPr varScale="1">
        <p:scale>
          <a:sx n="143" d="100"/>
          <a:sy n="143" d="100"/>
        </p:scale>
        <p:origin x="90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4/29/20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Hybrid Model for Stock Price Correlation Coefficient Prediction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8" y="341163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Using SARIMAX-LSTM hybrid model.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EEL 6825 PATTERN RECOGNITION AND INTELLIGENT SYSTEMS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90037"/>
          <a:stretch/>
        </p:blipFill>
        <p:spPr>
          <a:xfrm>
            <a:off x="0" y="0"/>
            <a:ext cx="9144000" cy="51241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86684" y="347147"/>
            <a:ext cx="5250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accent1"/>
                </a:solidFill>
                <a:latin typeface="Cambria"/>
                <a:cs typeface="Cambria"/>
              </a:rPr>
              <a:t>EEL 6825 PATTERN RECOGNITION AND INTELLIGENT SYSTEMS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16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14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12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11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105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 for Stock Price Correlation Coefficient 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298" y="3927682"/>
            <a:ext cx="8681355" cy="581025"/>
          </a:xfrm>
        </p:spPr>
        <p:txBody>
          <a:bodyPr/>
          <a:lstStyle/>
          <a:p>
            <a:r>
              <a:rPr lang="en-US" dirty="0"/>
              <a:t>Using SARIMAX-LSTM Hybrid model.</a:t>
            </a:r>
          </a:p>
        </p:txBody>
      </p:sp>
    </p:spTree>
    <p:extLst>
      <p:ext uri="{BB962C8B-B14F-4D97-AF65-F5344CB8AC3E}">
        <p14:creationId xmlns:p14="http://schemas.microsoft.com/office/powerpoint/2010/main" val="64915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ARIMA-LSTM vs SARIMAX LSTM.</a:t>
            </a:r>
          </a:p>
          <a:p>
            <a:pPr lvl="1"/>
            <a:r>
              <a:rPr lang="en-US" dirty="0"/>
              <a:t>SARIMAX-LSTM vs Historical models.</a:t>
            </a:r>
          </a:p>
          <a:p>
            <a:pPr lvl="1"/>
            <a:r>
              <a:rPr lang="en-US" dirty="0"/>
              <a:t>SARIMAX-LSTM clear winner.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F6A21-0FD5-B947-BAF0-1022367D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69847"/>
            <a:ext cx="3656340" cy="18507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4DCF5-6895-284D-BAF3-C9367D31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9" y="2760802"/>
            <a:ext cx="3821857" cy="185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Conceptual Design</a:t>
            </a:r>
          </a:p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4779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Understanding stocks and market cap of firms. Market cap is a direct indicator of firm’s financial well being</a:t>
            </a:r>
          </a:p>
          <a:p>
            <a:r>
              <a:rPr lang="en-US" sz="1600" dirty="0"/>
              <a:t>Common Indicators to measure condition of the stock market. (S&amp;P 500, Dow Jones, NASDAQ).</a:t>
            </a:r>
          </a:p>
          <a:p>
            <a:r>
              <a:rPr lang="en-US" sz="1600" dirty="0"/>
              <a:t>Assumptions on the stock market.</a:t>
            </a:r>
          </a:p>
          <a:p>
            <a:pPr lvl="1"/>
            <a:r>
              <a:rPr lang="en-US" sz="1400" dirty="0"/>
              <a:t>Randomness of the market.</a:t>
            </a:r>
          </a:p>
          <a:p>
            <a:pPr lvl="1"/>
            <a:r>
              <a:rPr lang="en-US" sz="1400" dirty="0"/>
              <a:t>History repeats itself.</a:t>
            </a:r>
          </a:p>
          <a:p>
            <a:pPr lvl="1"/>
            <a:r>
              <a:rPr lang="en-US" sz="1400" dirty="0"/>
              <a:t>Rationality.</a:t>
            </a:r>
          </a:p>
          <a:p>
            <a:pPr lvl="1"/>
            <a:r>
              <a:rPr lang="en-US" sz="1400" dirty="0"/>
              <a:t>Perfectness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Modern Portfolio Theory and Historical Models for Coefficient Prediction.</a:t>
            </a:r>
          </a:p>
          <a:p>
            <a:r>
              <a:rPr lang="en-US" sz="1600" dirty="0"/>
              <a:t>Statistical and Neural Network Models for Coefficient Prediction.</a:t>
            </a:r>
          </a:p>
          <a:p>
            <a:r>
              <a:rPr lang="en-US" sz="1600" dirty="0"/>
              <a:t>Laying groundwork for hybrid models.</a:t>
            </a:r>
          </a:p>
          <a:p>
            <a:r>
              <a:rPr lang="en-US" sz="1600" dirty="0"/>
              <a:t>Prior work done in the field of hybrid models.</a:t>
            </a:r>
          </a:p>
          <a:p>
            <a:pPr lvl="1"/>
            <a:r>
              <a:rPr lang="en-US" sz="1400" dirty="0"/>
              <a:t>Peter Zhang’s model</a:t>
            </a:r>
          </a:p>
          <a:p>
            <a:pPr lvl="1"/>
            <a:r>
              <a:rPr lang="en-US" sz="1400" dirty="0"/>
              <a:t>Ray Nelson and James Hansen model</a:t>
            </a:r>
          </a:p>
          <a:p>
            <a:pPr lvl="1"/>
            <a:r>
              <a:rPr lang="en-US" sz="1400" dirty="0"/>
              <a:t>Hyeong </a:t>
            </a:r>
            <a:r>
              <a:rPr lang="en-US" sz="1400" dirty="0" err="1"/>
              <a:t>Kyu</a:t>
            </a:r>
            <a:r>
              <a:rPr lang="en-US" sz="1400" dirty="0"/>
              <a:t> Choi’s model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6790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 with the ARIMA-LSTM model – Seasonality of Stock Correlation Coefficient data.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SARIMAX – a new twist on the old tale of hybrid models.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4C42E-B847-0449-83C4-DBB4B95E0D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0869" y="2216426"/>
            <a:ext cx="4035287" cy="21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A13F1BE-7EF0-CE4B-8A59-5B07D87E94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342" y="1722438"/>
            <a:ext cx="3784842" cy="31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7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Scraping</a:t>
            </a:r>
          </a:p>
          <a:p>
            <a:pPr lvl="1"/>
            <a:r>
              <a:rPr lang="en-US" dirty="0"/>
              <a:t>Scraping S&amp;P500 firms ticker list from Wikipedia – Beautiful Soup Library</a:t>
            </a:r>
          </a:p>
          <a:p>
            <a:pPr lvl="1"/>
            <a:r>
              <a:rPr lang="en-US" dirty="0"/>
              <a:t>Scraping individual stock data using the previously extracted tickers – Alpha Vantage API </a:t>
            </a:r>
          </a:p>
          <a:p>
            <a:pPr lvl="2"/>
            <a:r>
              <a:rPr lang="en-US" dirty="0"/>
              <a:t>Keys required for access.</a:t>
            </a:r>
          </a:p>
          <a:p>
            <a:pPr lvl="2"/>
            <a:r>
              <a:rPr lang="en-US" dirty="0"/>
              <a:t>Restriction of per min API access. Workaround of explicit wait and multiple keys.</a:t>
            </a:r>
          </a:p>
          <a:p>
            <a:r>
              <a:rPr lang="en-US" dirty="0"/>
              <a:t>Data Wrangling</a:t>
            </a:r>
          </a:p>
          <a:p>
            <a:pPr lvl="1"/>
            <a:r>
              <a:rPr lang="en-US" dirty="0"/>
              <a:t>Extract Transform Load – The process of obtaining clean data.</a:t>
            </a:r>
          </a:p>
          <a:p>
            <a:pPr lvl="1"/>
            <a:r>
              <a:rPr lang="en-US" dirty="0"/>
              <a:t>Data Imputation and Data Deletion – Identifying ineligible stocks and fixing Adjusted Close prices of the stocks.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Design</a:t>
            </a:r>
          </a:p>
        </p:txBody>
      </p:sp>
    </p:spTree>
    <p:extLst>
      <p:ext uri="{BB962C8B-B14F-4D97-AF65-F5344CB8AC3E}">
        <p14:creationId xmlns:p14="http://schemas.microsoft.com/office/powerpoint/2010/main" val="27105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Regressive Integrated Moving Averages – ARIMA</a:t>
            </a:r>
          </a:p>
          <a:p>
            <a:pPr lvl="1"/>
            <a:r>
              <a:rPr lang="en-US" dirty="0"/>
              <a:t>Coefficient Calculation using rolling window. Train/Dev/Test set generation.</a:t>
            </a:r>
          </a:p>
          <a:p>
            <a:pPr lvl="1"/>
            <a:r>
              <a:rPr lang="en-US" dirty="0"/>
              <a:t>Parameters of ARIMA model – AR, I and MA (p, d , q)</a:t>
            </a:r>
          </a:p>
          <a:p>
            <a:pPr lvl="1"/>
            <a:r>
              <a:rPr lang="en-US" dirty="0"/>
              <a:t>Akaike Information Criterion (AIC) – Parameter Optimization</a:t>
            </a:r>
          </a:p>
          <a:p>
            <a:r>
              <a:rPr lang="en-US" dirty="0"/>
              <a:t>Seasonal Auto Regressive Integrated Moving Averages using Explanatory Variables – SARIMAX</a:t>
            </a:r>
          </a:p>
          <a:p>
            <a:pPr lvl="1"/>
            <a:r>
              <a:rPr lang="en-US" dirty="0"/>
              <a:t>Coefficient Calculation using rolling window. Train/Dev/Test set generation.</a:t>
            </a:r>
          </a:p>
          <a:p>
            <a:pPr lvl="1"/>
            <a:r>
              <a:rPr lang="en-US" dirty="0"/>
              <a:t>Parameters of ARIMA model – AR, I and MA (p, d , q).  Additional parameters (P, D, Q) m</a:t>
            </a:r>
          </a:p>
          <a:p>
            <a:pPr lvl="1"/>
            <a:r>
              <a:rPr lang="en-US" dirty="0"/>
              <a:t>Akaike Information Criterion (AIC) – Parameter Optimization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Design</a:t>
            </a:r>
          </a:p>
        </p:txBody>
      </p:sp>
    </p:spTree>
    <p:extLst>
      <p:ext uri="{BB962C8B-B14F-4D97-AF65-F5344CB8AC3E}">
        <p14:creationId xmlns:p14="http://schemas.microsoft.com/office/powerpoint/2010/main" val="132275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of  a LSTM cell.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Design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0A868DA-90BA-DA40-9B2D-6372E336B2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0785" y="1722826"/>
            <a:ext cx="3200400" cy="3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7120</TotalTime>
  <Words>371</Words>
  <Application>Microsoft Macintosh PowerPoint</Application>
  <PresentationFormat>On-screen Show (16:9)</PresentationFormat>
  <Paragraphs>58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</vt:lpstr>
      <vt:lpstr>Rockwell</vt:lpstr>
      <vt:lpstr>Wingdings</vt:lpstr>
      <vt:lpstr>PNE Theme Slide Deck</vt:lpstr>
      <vt:lpstr>Hybrid Model for Stock Price Correlation Coefficient Prediction</vt:lpstr>
      <vt:lpstr>Agenda</vt:lpstr>
      <vt:lpstr>Introduction</vt:lpstr>
      <vt:lpstr>Introduction</vt:lpstr>
      <vt:lpstr>Motivation</vt:lpstr>
      <vt:lpstr>Architecture</vt:lpstr>
      <vt:lpstr>Conceptual Design</vt:lpstr>
      <vt:lpstr>Conceptual Design</vt:lpstr>
      <vt:lpstr>Conceptual Design</vt:lpstr>
      <vt:lpstr>Results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Thapliyal,Gaurav</cp:lastModifiedBy>
  <cp:revision>354</cp:revision>
  <cp:lastPrinted>2020-04-29T11:56:54Z</cp:lastPrinted>
  <dcterms:created xsi:type="dcterms:W3CDTF">2013-09-18T13:46:37Z</dcterms:created>
  <dcterms:modified xsi:type="dcterms:W3CDTF">2020-04-29T19:04:54Z</dcterms:modified>
</cp:coreProperties>
</file>